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14"/>
  </p:notesMasterIdLst>
  <p:handoutMasterIdLst>
    <p:handoutMasterId r:id="rId15"/>
  </p:handoutMasterIdLst>
  <p:sldIdLst>
    <p:sldId id="300" r:id="rId10"/>
    <p:sldId id="306" r:id="rId11"/>
    <p:sldId id="305" r:id="rId12"/>
    <p:sldId id="30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1701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2540" autoAdjust="0"/>
  </p:normalViewPr>
  <p:slideViewPr>
    <p:cSldViewPr>
      <p:cViewPr varScale="1">
        <p:scale>
          <a:sx n="89" d="100"/>
          <a:sy n="89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7" d="100"/>
          <a:sy n="57" d="100"/>
        </p:scale>
        <p:origin x="-1764" y="-1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AOI Logic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493" y="0"/>
            <a:ext cx="297076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6987"/>
            <a:ext cx="297232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123" y="8830627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CBCB36-135E-4CD9-8B7D-07A1B54F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829" y="8800422"/>
            <a:ext cx="475384" cy="49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20687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AOI Logic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81" y="0"/>
            <a:ext cx="29723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 2.1 Introduction to AOI Logic</a:t>
            </a: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108"/>
            <a:ext cx="548640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 Copyright 2009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123" y="8830627"/>
            <a:ext cx="297232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65C7BCC-BD7A-42DB-BAA9-38B2DB1B1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829" y="8800422"/>
            <a:ext cx="475384" cy="49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975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Truth Table → Equation Process : Steps (b) &amp; (c)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C62A2-396B-422A-A408-CD0C0BD2EC2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Walk-Thru on the Equation → Truth Table Process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DE90D7-17F6-46B7-BE79-4B864CA5A6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is the example #2 solution.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AOI Logic Analysis</a:t>
            </a:r>
            <a:endParaRPr lang="en-US">
              <a:cs typeface="+mn-cs"/>
            </a:endParaRP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</a:t>
            </a:r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6014-51B5-4964-8AAF-17EF513580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1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134A-E93A-4751-A197-44D36CC94605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D1ED-7A51-4E8D-B5B0-B676EF5FD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75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DAFF-C7CC-4619-89B5-07108986D842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8BB6-C47D-4B76-8002-38BCC64CC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52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2C88-D3F9-4646-8681-3486118A5557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9C12-5205-40B7-9F22-507A0E94D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2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C582-5824-4BE3-AF32-D6C6CCC41D5B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BDE63-4DCA-4176-A01E-2F669D72D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0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D48A-F5F9-4804-B06B-30874599743A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E203-644E-4E2B-A37E-C898013FE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7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3FA70-2BF2-4AEC-BF49-2FFD7308913A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897E-70B1-48F1-8403-0C066AE21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3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7071-5AC9-49C9-B3AF-40DB3CFE1739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F1365-EE9E-48FA-89A3-621129C50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02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C00C-E59B-4B8F-A5A6-307428A2D823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3BF3-4A4E-40F1-AD2B-3C735FE6B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3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960A-9C20-4AB1-893D-7AF88D1A4B4A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3F37-0C03-4F8A-8ADF-06567FC95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70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0F962-F376-48C5-AE91-FD49DDB7718B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8AD5-4385-4084-8130-9ED677A98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86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68E6-6D31-4109-80D9-F274CF48CB48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EC3E-4CB7-41C5-88F3-AE9626BF6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52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65D8-E64E-466F-AD7E-382F19CE29E1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D100-C57B-40BE-A488-16FEF2C927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28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C739-0C90-4B55-B608-C750B6B565B4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79CA-75B4-4F85-AEA6-15AE5EF61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5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0379-CE1E-4C4F-A177-B6A173DABF86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CEA2-145E-48F5-98AA-7C9322783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5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DF1B-743C-44FC-8A1D-5EFFEC63EE16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9A49-982A-4B5D-A1DC-982EC2D32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27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113A-D828-4EAB-B12D-E067C5DA2D41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95D5-AEC1-45AC-9184-7471D5EF0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3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7023-C7EE-487D-BD64-FC8853D67F5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90E1-42CE-4E5E-B8F1-13682D002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00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C7D4-76D0-4654-8276-BF5169B7B7F5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A7B3-3701-40F9-A0C0-9B106AD19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565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23B3-5B4D-461F-9B5E-576001A22027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70219-46E7-4D01-B6E9-4471B9264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65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A0A35-FEBE-466B-A5CD-6ADBBA55B042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77ABB-E851-4A1C-BCEE-C0433FD9F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9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5EA8-FAF3-4A64-ABFD-A4A91DBFC155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1908-B266-443C-B040-2D55CED5F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56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3C54-4E41-4109-81F5-E1F049432862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6BF80-0D40-4018-81A1-7F570429B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83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6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53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872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6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22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9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98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7111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310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642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6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3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DEDF-262A-4603-8E71-6C88008C2553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11D5-D3B7-4B90-B928-A1E9A09A4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27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7610-79B1-46E2-828C-E392469AB6D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415B-F2EF-4841-A4E1-1FDF0081A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686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7653-2238-4739-BEE1-230FC04AC0EC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AAD40-5DD1-46DA-A0B7-7B03EE8E3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743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E0ED-BC44-4A4D-8821-440A9EA7C49D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BB72-ECC2-4ACC-B447-0E317EB3D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6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69B5-DA4B-4E10-BDE4-F1368FD8633C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A201-89F2-49A7-904B-89C49557C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2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23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A950-EBCB-4E34-980F-C37C9F0902CD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C9E1-9BEC-45AD-87D0-BF0347DAC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62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CA47-1AE8-45EE-8C7D-FB6BC9E9FD6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F962-94C3-4433-80E3-C1AC8AD06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43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2C2B-4D68-4F7D-A776-561AB0290C0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5FFA-C99B-423A-83D6-2C740EAFF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64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68AAF-C0C9-4D05-9FC3-A9112B6002B5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19CB-F472-441C-8454-5A023342D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19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DA64-F314-4C31-92F1-BA8F808AB8A7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57AE-96AB-4C5D-97AB-4F34C1EAA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74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BC5D2-1B31-48D8-9C42-DC71343E166D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19CB-49B9-4C17-A2B4-22E23E39B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470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887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095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6971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72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36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4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9247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76349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6065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5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052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78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585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64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7307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77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662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383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8623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2679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6234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89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96A6-C5EB-4DE7-BB14-8B6F57665B9C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2BE4-43BA-4A6B-A79A-0B00DE62E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411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C7C2-492B-4060-B7A8-0DBAFBDAD40A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0D7D-2EB4-4FE5-ACCB-EDEAF2605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7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8754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764E-8D05-44D9-84D9-0865FAE94A78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492A-A848-4A93-831B-C1008E142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534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12EA-ADC3-46D0-8633-28A5815631CC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987B-2BDC-408F-8D0A-3AE9E365B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622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8250-8C23-4CB0-9DB1-A4D5CC20AB8B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E94D-1871-432E-8CF1-1A9531D72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84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4E74-36EA-43F1-93A2-E54BD9608C42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651C-1F65-4E91-B07C-A5EFA2C39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073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812C-B5DF-4F41-80F3-4E4C0DC777A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43DF-8836-48EC-9C19-0054A4739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244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2EDA-ABE1-403F-9B6A-62EC52AB806F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210D-DF36-468C-B632-99968E71D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86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B4A-22E3-426B-A461-3681778910D9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2D917-DE08-474C-9680-485AC43BB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7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E16A-91CE-4D3E-83D6-94660D40CFB0}" type="datetime1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7BA3-C0E8-475F-8017-5BAF6F054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681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C4269-E6F9-49A7-A5A8-ED8D013BC3F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FB44F-8E31-444B-B276-92971DBBC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102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5285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28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8414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803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051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546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87829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9665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0744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160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58" r:id="rId1"/>
    <p:sldLayoutId id="2147486959" r:id="rId2"/>
    <p:sldLayoutId id="2147486960" r:id="rId3"/>
    <p:sldLayoutId id="2147486961" r:id="rId4"/>
    <p:sldLayoutId id="2147486962" r:id="rId5"/>
    <p:sldLayoutId id="2147486963" r:id="rId6"/>
    <p:sldLayoutId id="2147486964" r:id="rId7"/>
    <p:sldLayoutId id="2147486965" r:id="rId8"/>
    <p:sldLayoutId id="2147486966" r:id="rId9"/>
    <p:sldLayoutId id="2147486967" r:id="rId10"/>
    <p:sldLayoutId id="21474869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702517EB-6020-4644-BA1D-EA1E44D8237A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CC7834D-3EDC-40AB-956E-83F38D367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69" r:id="rId1"/>
    <p:sldLayoutId id="2147486970" r:id="rId2"/>
    <p:sldLayoutId id="2147486971" r:id="rId3"/>
    <p:sldLayoutId id="2147486972" r:id="rId4"/>
    <p:sldLayoutId id="2147486973" r:id="rId5"/>
    <p:sldLayoutId id="2147486974" r:id="rId6"/>
    <p:sldLayoutId id="2147486975" r:id="rId7"/>
    <p:sldLayoutId id="2147486976" r:id="rId8"/>
    <p:sldLayoutId id="2147486977" r:id="rId9"/>
    <p:sldLayoutId id="2147486978" r:id="rId10"/>
    <p:sldLayoutId id="21474869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9386D1E7-8E9D-44E1-A9ED-49F6A6809549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03B0CCB-6F38-443B-A4B9-09CE0974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80" r:id="rId1"/>
    <p:sldLayoutId id="2147487041" r:id="rId2"/>
    <p:sldLayoutId id="2147486981" r:id="rId3"/>
    <p:sldLayoutId id="2147487042" r:id="rId4"/>
    <p:sldLayoutId id="2147487043" r:id="rId5"/>
    <p:sldLayoutId id="2147487044" r:id="rId6"/>
    <p:sldLayoutId id="2147486982" r:id="rId7"/>
    <p:sldLayoutId id="2147486983" r:id="rId8"/>
    <p:sldLayoutId id="2147486984" r:id="rId9"/>
    <p:sldLayoutId id="2147487045" r:id="rId10"/>
    <p:sldLayoutId id="21474869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86" r:id="rId1"/>
    <p:sldLayoutId id="2147486987" r:id="rId2"/>
    <p:sldLayoutId id="2147486988" r:id="rId3"/>
    <p:sldLayoutId id="2147486989" r:id="rId4"/>
    <p:sldLayoutId id="2147486990" r:id="rId5"/>
    <p:sldLayoutId id="2147486991" r:id="rId6"/>
    <p:sldLayoutId id="2147486992" r:id="rId7"/>
    <p:sldLayoutId id="2147486993" r:id="rId8"/>
    <p:sldLayoutId id="2147486994" r:id="rId9"/>
    <p:sldLayoutId id="2147486995" r:id="rId10"/>
    <p:sldLayoutId id="21474869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DD04A59-8FD9-4E34-A387-2FBC89AE025E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6F20142-124E-4956-BB4D-5FDB77075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97" r:id="rId1"/>
    <p:sldLayoutId id="2147487046" r:id="rId2"/>
    <p:sldLayoutId id="2147486998" r:id="rId3"/>
    <p:sldLayoutId id="2147487047" r:id="rId4"/>
    <p:sldLayoutId id="2147487048" r:id="rId5"/>
    <p:sldLayoutId id="2147487049" r:id="rId6"/>
    <p:sldLayoutId id="2147486999" r:id="rId7"/>
    <p:sldLayoutId id="2147487000" r:id="rId8"/>
    <p:sldLayoutId id="2147487001" r:id="rId9"/>
    <p:sldLayoutId id="2147487050" r:id="rId10"/>
    <p:sldLayoutId id="21474870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03" r:id="rId1"/>
    <p:sldLayoutId id="2147487004" r:id="rId2"/>
    <p:sldLayoutId id="2147487005" r:id="rId3"/>
    <p:sldLayoutId id="2147487006" r:id="rId4"/>
    <p:sldLayoutId id="2147487007" r:id="rId5"/>
    <p:sldLayoutId id="2147487008" r:id="rId6"/>
    <p:sldLayoutId id="2147487009" r:id="rId7"/>
    <p:sldLayoutId id="2147487010" r:id="rId8"/>
    <p:sldLayoutId id="2147487011" r:id="rId9"/>
    <p:sldLayoutId id="2147487012" r:id="rId10"/>
    <p:sldLayoutId id="21474870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3A2913F3-8401-45FD-9BEE-88F11B76E3C0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05AD329-D988-42AE-82BA-6E3D80141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1" r:id="rId1"/>
    <p:sldLayoutId id="2147487052" r:id="rId2"/>
    <p:sldLayoutId id="2147487025" r:id="rId3"/>
    <p:sldLayoutId id="2147487053" r:id="rId4"/>
    <p:sldLayoutId id="2147487054" r:id="rId5"/>
    <p:sldLayoutId id="2147487055" r:id="rId6"/>
    <p:sldLayoutId id="2147487026" r:id="rId7"/>
    <p:sldLayoutId id="2147487027" r:id="rId8"/>
    <p:sldLayoutId id="2147487028" r:id="rId9"/>
    <p:sldLayoutId id="2147487056" r:id="rId10"/>
    <p:sldLayoutId id="21474870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30" r:id="rId1"/>
    <p:sldLayoutId id="2147487031" r:id="rId2"/>
    <p:sldLayoutId id="2147487032" r:id="rId3"/>
    <p:sldLayoutId id="2147487033" r:id="rId4"/>
    <p:sldLayoutId id="2147487034" r:id="rId5"/>
    <p:sldLayoutId id="2147487035" r:id="rId6"/>
    <p:sldLayoutId id="2147487036" r:id="rId7"/>
    <p:sldLayoutId id="2147487037" r:id="rId8"/>
    <p:sldLayoutId id="2147487038" r:id="rId9"/>
    <p:sldLayoutId id="2147487039" r:id="rId10"/>
    <p:sldLayoutId id="21474870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78493"/>
              </p:ext>
            </p:extLst>
          </p:nvPr>
        </p:nvGraphicFramePr>
        <p:xfrm>
          <a:off x="2057400" y="2812789"/>
          <a:ext cx="4648201" cy="2778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02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TP1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TP2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TP3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TP4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FF"/>
                          </a:solidFill>
                        </a:rPr>
                        <a:t>TP5</a:t>
                      </a:r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6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3B39F-FB36-4982-AB7E-CBB4FFA1F3B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800" dirty="0"/>
              <a:t>Circuit to Truth Table to </a:t>
            </a:r>
            <a:r>
              <a:rPr lang="en-US" sz="3800" dirty="0" smtClean="0"/>
              <a:t>Logic Expression</a:t>
            </a:r>
            <a:endParaRPr lang="en-US" sz="3800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329531" y="685800"/>
            <a:ext cx="5957888" cy="2089150"/>
            <a:chOff x="1239838" y="1644342"/>
            <a:chExt cx="5957887" cy="2089458"/>
          </a:xfrm>
        </p:grpSpPr>
        <p:pic>
          <p:nvPicPr>
            <p:cNvPr id="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838" y="1981201"/>
              <a:ext cx="5957887" cy="1438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ular Callout 9"/>
            <p:cNvSpPr/>
            <p:nvPr/>
          </p:nvSpPr>
          <p:spPr bwMode="auto">
            <a:xfrm>
              <a:off x="3313113" y="1644342"/>
              <a:ext cx="533400" cy="304845"/>
            </a:xfrm>
            <a:prstGeom prst="wedgeRectCallout">
              <a:avLst>
                <a:gd name="adj1" fmla="val -60629"/>
                <a:gd name="adj2" fmla="val 121428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TP1</a:t>
              </a:r>
            </a:p>
          </p:txBody>
        </p:sp>
        <p:sp>
          <p:nvSpPr>
            <p:cNvPr id="11" name="Rectangular Callout 10"/>
            <p:cNvSpPr/>
            <p:nvPr/>
          </p:nvSpPr>
          <p:spPr bwMode="auto">
            <a:xfrm>
              <a:off x="4379912" y="1823756"/>
              <a:ext cx="533400" cy="304845"/>
            </a:xfrm>
            <a:prstGeom prst="wedgeRectCallout">
              <a:avLst>
                <a:gd name="adj1" fmla="val -66751"/>
                <a:gd name="adj2" fmla="val 9464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TP2</a:t>
              </a:r>
            </a:p>
          </p:txBody>
        </p:sp>
        <p:sp>
          <p:nvSpPr>
            <p:cNvPr id="12" name="Rectangular Callout 11"/>
            <p:cNvSpPr/>
            <p:nvPr/>
          </p:nvSpPr>
          <p:spPr bwMode="auto">
            <a:xfrm>
              <a:off x="5692775" y="2171470"/>
              <a:ext cx="533400" cy="304845"/>
            </a:xfrm>
            <a:prstGeom prst="wedgeRectCallout">
              <a:avLst>
                <a:gd name="adj1" fmla="val -66751"/>
                <a:gd name="adj2" fmla="val 9464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TP3</a:t>
              </a:r>
            </a:p>
          </p:txBody>
        </p:sp>
        <p:sp>
          <p:nvSpPr>
            <p:cNvPr id="14" name="Rectangular Callout 13"/>
            <p:cNvSpPr/>
            <p:nvPr/>
          </p:nvSpPr>
          <p:spPr bwMode="auto">
            <a:xfrm>
              <a:off x="3236913" y="3428955"/>
              <a:ext cx="533400" cy="304845"/>
            </a:xfrm>
            <a:prstGeom prst="wedgeRectCallout">
              <a:avLst>
                <a:gd name="adj1" fmla="val -45323"/>
                <a:gd name="adj2" fmla="val -178573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TP4</a:t>
              </a:r>
            </a:p>
          </p:txBody>
        </p:sp>
        <p:sp>
          <p:nvSpPr>
            <p:cNvPr id="15" name="Rectangular Callout 14"/>
            <p:cNvSpPr/>
            <p:nvPr/>
          </p:nvSpPr>
          <p:spPr bwMode="auto">
            <a:xfrm>
              <a:off x="4532312" y="3276533"/>
              <a:ext cx="533400" cy="304845"/>
            </a:xfrm>
            <a:prstGeom prst="wedgeRectCallout">
              <a:avLst>
                <a:gd name="adj1" fmla="val -97364"/>
                <a:gd name="adj2" fmla="val -92858"/>
              </a:avLst>
            </a:prstGeom>
            <a:solidFill>
              <a:srgbClr val="FF1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/>
                <a:t>TP5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5943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</a:t>
            </a:r>
            <a:r>
              <a:rPr lang="en-US" dirty="0" err="1" smtClean="0"/>
              <a:t>minterms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Write sum of products: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6C9E1-9BEC-45AD-87D0-BF0347DAC0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450464"/>
              </p:ext>
            </p:extLst>
          </p:nvPr>
        </p:nvGraphicFramePr>
        <p:xfrm>
          <a:off x="838200" y="2514600"/>
          <a:ext cx="53340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TP1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TP2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TP3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TP4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TP5</a:t>
                      </a:r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57800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 bwMode="auto">
          <a:xfrm>
            <a:off x="2514600" y="228600"/>
            <a:ext cx="533400" cy="304800"/>
          </a:xfrm>
          <a:prstGeom prst="wedgeRectCallout">
            <a:avLst>
              <a:gd name="adj1" fmla="val -60629"/>
              <a:gd name="adj2" fmla="val 12142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TP1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505200" y="361950"/>
            <a:ext cx="533400" cy="304800"/>
          </a:xfrm>
          <a:prstGeom prst="wedgeRectCallout">
            <a:avLst>
              <a:gd name="adj1" fmla="val -68537"/>
              <a:gd name="adj2" fmla="val 107143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TP2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648200" y="438150"/>
            <a:ext cx="533400" cy="304800"/>
          </a:xfrm>
          <a:prstGeom prst="wedgeRectCallout">
            <a:avLst>
              <a:gd name="adj1" fmla="val -64965"/>
              <a:gd name="adj2" fmla="val 11026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TP3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2590800" y="1143000"/>
            <a:ext cx="533400" cy="304800"/>
          </a:xfrm>
          <a:prstGeom prst="wedgeRectCallout">
            <a:avLst>
              <a:gd name="adj1" fmla="val -90391"/>
              <a:gd name="adj2" fmla="val 205355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TP4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819650" y="1752600"/>
            <a:ext cx="533400" cy="304800"/>
          </a:xfrm>
          <a:prstGeom prst="wedgeRectCallout">
            <a:avLst>
              <a:gd name="adj1" fmla="val -109864"/>
              <a:gd name="adj2" fmla="val -105358"/>
            </a:avLst>
          </a:prstGeom>
          <a:solidFill>
            <a:srgbClr val="FF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TP5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2367767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</a:t>
            </a:r>
            <a:r>
              <a:rPr lang="en-US" dirty="0" err="1" smtClean="0"/>
              <a:t>minterms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sum of products: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5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6155"/>
            <a:ext cx="635767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sz="3800" dirty="0"/>
              <a:t>Circuit to Logic Expression to Truth Table</a:t>
            </a:r>
            <a:endParaRPr lang="en-US" sz="3800" dirty="0" smtClean="0"/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45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Analyze the logic circuit shown below to determine the logic expression for the output F</a:t>
            </a:r>
            <a:r>
              <a:rPr lang="en-US" baseline="-25000" dirty="0"/>
              <a:t>1.</a:t>
            </a:r>
            <a:r>
              <a:rPr lang="en-US" dirty="0"/>
              <a:t>  Using the logic expression, derive the circuit’s truth table.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9C249-04E4-491D-854E-86E323090C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07970"/>
              </p:ext>
            </p:extLst>
          </p:nvPr>
        </p:nvGraphicFramePr>
        <p:xfrm>
          <a:off x="7010400" y="2687362"/>
          <a:ext cx="14414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905000"/>
            <a:ext cx="58864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 #2: Circuit Analysis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29827"/>
              </p:ext>
            </p:extLst>
          </p:nvPr>
        </p:nvGraphicFramePr>
        <p:xfrm>
          <a:off x="1295400" y="3886200"/>
          <a:ext cx="1441451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53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928" name="TextBox 21"/>
          <p:cNvSpPr txBox="1">
            <a:spLocks noChangeArrowheads="1"/>
          </p:cNvSpPr>
          <p:nvPr/>
        </p:nvSpPr>
        <p:spPr bwMode="auto">
          <a:xfrm>
            <a:off x="609600" y="1828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a)</a:t>
            </a:r>
          </a:p>
        </p:txBody>
      </p:sp>
      <p:sp>
        <p:nvSpPr>
          <p:cNvPr id="36929" name="TextBox 22"/>
          <p:cNvSpPr txBox="1">
            <a:spLocks noChangeArrowheads="1"/>
          </p:cNvSpPr>
          <p:nvPr/>
        </p:nvSpPr>
        <p:spPr bwMode="auto">
          <a:xfrm>
            <a:off x="609600" y="3581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DEE1-4A04-414B-9BFF-E4F6C5DC5C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00FF"/>
          </a:solidFill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2639</TotalTime>
  <Words>312</Words>
  <Application>Microsoft Office PowerPoint</Application>
  <PresentationFormat>On-screen Show (4:3)</PresentationFormat>
  <Paragraphs>174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Symbol</vt:lpstr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Circuit to Truth Table to Logic Expression</vt:lpstr>
      <vt:lpstr>PowerPoint Presentation</vt:lpstr>
      <vt:lpstr>Circuit to Logic Expression to Truth Table</vt:lpstr>
      <vt:lpstr>Example #2: Circuit Analysis</vt:lpstr>
    </vt:vector>
  </TitlesOfParts>
  <Manager>Jason Rausch</Manager>
  <Company>Project Lead The Way,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AOI Logic Analysis</dc:title>
  <dc:subject>Digital Electronics - PLTW</dc:subject>
  <dc:creator>DE Revision Team</dc:creator>
  <cp:keywords>Presentation</cp:keywords>
  <cp:lastModifiedBy>O'Grady-Cunniff, Dianne (CCPS)</cp:lastModifiedBy>
  <cp:revision>219</cp:revision>
  <cp:lastPrinted>2017-11-13T19:51:25Z</cp:lastPrinted>
  <dcterms:created xsi:type="dcterms:W3CDTF">2008-01-16T13:36:47Z</dcterms:created>
  <dcterms:modified xsi:type="dcterms:W3CDTF">2017-11-13T19:54:18Z</dcterms:modified>
</cp:coreProperties>
</file>